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6" r:id="rId2"/>
    <p:sldId id="422" r:id="rId3"/>
    <p:sldId id="276" r:id="rId4"/>
    <p:sldId id="266" r:id="rId5"/>
    <p:sldId id="413" r:id="rId6"/>
    <p:sldId id="374" r:id="rId7"/>
    <p:sldId id="423" r:id="rId8"/>
    <p:sldId id="424" r:id="rId9"/>
    <p:sldId id="426" r:id="rId10"/>
    <p:sldId id="425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3AB1-17E2-49F9-9B38-C2385AD8ABA4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1AEA-5453-4CA0-9C82-E0490F6A6A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58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241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080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071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51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874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513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130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770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699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71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82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0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25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63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94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402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76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697BDB-846D-4FB2-9BB6-FC89CCEF6CD8}" type="datetimeFigureOut">
              <a:rPr lang="fr-BE" smtClean="0"/>
              <a:t>22-06-23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9D01-A201-43F7-8D89-5732A6229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8736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DA6A8CB9-8745-38BB-2860-E621536B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981200"/>
          </a:xfrm>
        </p:spPr>
        <p:txBody>
          <a:bodyPr/>
          <a:lstStyle/>
          <a:p>
            <a:pPr algn="ctr"/>
            <a:r>
              <a:rPr lang="fr-BE" sz="3600" b="1" dirty="0"/>
              <a:t>Dérives de l’emprise et résilience</a:t>
            </a:r>
            <a:br>
              <a:rPr lang="fr-BE" sz="3600" b="1" dirty="0"/>
            </a:br>
            <a:endParaRPr lang="fr-BE" sz="36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543E53FC-5D90-1C8F-632B-FF8BAB94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363445"/>
            <a:ext cx="10871200" cy="861420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fr-BE" b="1" dirty="0">
                <a:latin typeface="+mn-lt"/>
              </a:rPr>
              <a:t>Jean-Claude Maes, psychologue, psychothérapeute adultes-couples-familles, docteur en Information et Communication, président de PREFER asbl (Prévention, recherche et formation : emprise et résilience)</a:t>
            </a:r>
            <a:endParaRPr lang="fr-BE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15FB477-1F1F-F4B2-6782-62D2586F8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E28033B-26FF-CFDE-BFAD-22021380A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202BA1D-11AA-DC07-1480-681B0AEB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333"/>
            <a:ext cx="12192000" cy="60696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1846E23-AC80-2A9C-1A9B-03D4D57C8EEB}"/>
              </a:ext>
            </a:extLst>
          </p:cNvPr>
          <p:cNvSpPr txBox="1"/>
          <p:nvPr/>
        </p:nvSpPr>
        <p:spPr>
          <a:xfrm>
            <a:off x="1" y="42329"/>
            <a:ext cx="1043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/>
              <a:t>Je vous remercie de votre attention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A111A67-5BC7-0D0B-3F7F-1521B1C75E16}"/>
              </a:ext>
            </a:extLst>
          </p:cNvPr>
          <p:cNvSpPr txBox="1"/>
          <p:nvPr/>
        </p:nvSpPr>
        <p:spPr>
          <a:xfrm>
            <a:off x="1031846" y="2525086"/>
            <a:ext cx="676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www.preferasbl.com</a:t>
            </a:r>
            <a:endParaRPr lang="fr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2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875EFD8-F89E-46C0-146D-87228BC6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274618"/>
            <a:ext cx="7731015" cy="5218546"/>
          </a:xfrm>
        </p:spPr>
        <p:txBody>
          <a:bodyPr>
            <a:normAutofit/>
          </a:bodyPr>
          <a:lstStyle/>
          <a:p>
            <a:r>
              <a:rPr lang="fr-BE" spc="-100" dirty="0"/>
              <a:t>1996 = Groupes de parole pour victimes de sectes</a:t>
            </a:r>
          </a:p>
          <a:p>
            <a:r>
              <a:rPr lang="fr-BE" spc="-100" dirty="0"/>
              <a:t>1997 = Service d’aide aux victimes de comportements sectaires du CCPFM = contrats ACS (Actiris)</a:t>
            </a:r>
          </a:p>
          <a:p>
            <a:r>
              <a:rPr lang="fr-BE" spc="-100" dirty="0"/>
              <a:t>2000 = SOS Sectes asbl = frais de fonctionnement COCOF (Santé)</a:t>
            </a:r>
          </a:p>
          <a:p>
            <a:r>
              <a:rPr lang="fr-BE" spc="-100" dirty="0"/>
              <a:t>2010 = « Emprise et manipulation. Peut-on guérir des sectes? » (De Boeck)</a:t>
            </a:r>
          </a:p>
          <a:p>
            <a:r>
              <a:rPr lang="fr-BE" spc="-100" dirty="0"/>
              <a:t>2015-2016 = rencontre de l’Ocam, l’OBPS, etc.</a:t>
            </a:r>
          </a:p>
          <a:p>
            <a:r>
              <a:rPr lang="fr-BE" spc="-100" dirty="0"/>
              <a:t>2016-2017 = Séminaire sur le radicalisme</a:t>
            </a:r>
          </a:p>
          <a:p>
            <a:r>
              <a:rPr lang="fr-BE" spc="-100" dirty="0"/>
              <a:t>Septembre 2017 = fondation du PREFER asbl = subvention BPS</a:t>
            </a:r>
          </a:p>
          <a:p>
            <a:r>
              <a:rPr lang="fr-BE" spc="-100" dirty="0"/>
              <a:t>2018 = 1</a:t>
            </a:r>
            <a:r>
              <a:rPr lang="fr-BE" spc="-100" baseline="30000" dirty="0"/>
              <a:t>er</a:t>
            </a:r>
            <a:r>
              <a:rPr lang="fr-BE" spc="-100" dirty="0"/>
              <a:t> PGSP (M2.1 et M2.8)</a:t>
            </a:r>
          </a:p>
          <a:p>
            <a:r>
              <a:rPr lang="fr-BE" spc="-100" dirty="0"/>
              <a:t>Août 2019 = dissolution de SOS-Sectes</a:t>
            </a:r>
          </a:p>
          <a:p>
            <a:r>
              <a:rPr lang="fr-BE" spc="-100" dirty="0"/>
              <a:t>2021 = 2</a:t>
            </a:r>
            <a:r>
              <a:rPr lang="fr-BE" spc="-100" baseline="30000" dirty="0"/>
              <a:t>ème</a:t>
            </a:r>
            <a:r>
              <a:rPr lang="fr-BE" spc="-100" dirty="0"/>
              <a:t> PGSP (M2.1 et M2.5)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EAF4C75-6C50-9391-7EA3-5D3370E10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892060-F040-20E5-2567-2221A2BA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xmlns="" id="{AFD5A201-F6C5-DCAC-59A7-68C65D1C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8" y="224377"/>
            <a:ext cx="11751732" cy="1376673"/>
          </a:xfrm>
        </p:spPr>
        <p:txBody>
          <a:bodyPr>
            <a:normAutofit/>
          </a:bodyPr>
          <a:lstStyle/>
          <a:p>
            <a:r>
              <a:rPr lang="fr-BE" sz="3200" b="1" dirty="0"/>
              <a:t>1a) Histoire de PREFER asbl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F42E2DD-4704-1BC5-E481-D84DCDA53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87" y="358467"/>
            <a:ext cx="347224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0BCA60-A2AC-2658-C7D4-4260572A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/>
              <a:t>1b) Equipe de PREFER asbl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A5242A-D0DE-54C7-0A44-DE44874B4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27" y="6096953"/>
            <a:ext cx="2520696" cy="55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D906549-5777-38D2-66BD-189347EE2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01" y="6096953"/>
            <a:ext cx="2907665" cy="5516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DCDB723-83AE-5B78-DFA0-6AF15FAF3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" y="1434829"/>
            <a:ext cx="2509015" cy="2700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47A5EDC-50AB-CE82-5968-CCB4EC47C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1" y="1434828"/>
            <a:ext cx="2302553" cy="27001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CF20514-6725-F980-87EF-5F36BBB76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8" y="1434828"/>
            <a:ext cx="2446075" cy="27001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07506B2-0311-3606-4CAA-5006AD6C21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7" y="1434830"/>
            <a:ext cx="2483563" cy="270014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1CC1EE8-7EA0-1765-AB06-DF1EF481B8E6}"/>
              </a:ext>
            </a:extLst>
          </p:cNvPr>
          <p:cNvSpPr txBox="1"/>
          <p:nvPr/>
        </p:nvSpPr>
        <p:spPr>
          <a:xfrm>
            <a:off x="782179" y="4134976"/>
            <a:ext cx="25090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-20" dirty="0"/>
              <a:t>Jean-Claude Maes</a:t>
            </a:r>
          </a:p>
          <a:p>
            <a:pPr algn="ctr"/>
            <a:r>
              <a:rPr lang="fr-FR" sz="1400" dirty="0"/>
              <a:t>Psychologue</a:t>
            </a:r>
          </a:p>
          <a:p>
            <a:pPr algn="ctr"/>
            <a:r>
              <a:rPr lang="fr-FR" sz="1400" dirty="0"/>
              <a:t>Docteur en Sciences </a:t>
            </a:r>
          </a:p>
          <a:p>
            <a:pPr algn="ctr"/>
            <a:r>
              <a:rPr lang="fr-FR" sz="1400" dirty="0"/>
              <a:t>de l’Information </a:t>
            </a:r>
          </a:p>
          <a:p>
            <a:pPr algn="ctr"/>
            <a:r>
              <a:rPr lang="fr-FR" sz="1400" dirty="0"/>
              <a:t>et de la Communication</a:t>
            </a:r>
          </a:p>
          <a:p>
            <a:pPr algn="ctr"/>
            <a:r>
              <a:rPr lang="fr-FR" sz="1400" dirty="0"/>
              <a:t>Psychothérapeute adultes-couples-familles</a:t>
            </a:r>
          </a:p>
          <a:p>
            <a:pPr algn="ctr"/>
            <a:r>
              <a:rPr lang="fr-FR" sz="1400" dirty="0"/>
              <a:t>Formateur et superviseur</a:t>
            </a:r>
            <a:endParaRPr lang="fr-BE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2075435-62F9-502A-BFB4-7898F4BBAF8B}"/>
              </a:ext>
            </a:extLst>
          </p:cNvPr>
          <p:cNvSpPr txBox="1"/>
          <p:nvPr/>
        </p:nvSpPr>
        <p:spPr>
          <a:xfrm>
            <a:off x="3596426" y="4134976"/>
            <a:ext cx="229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spc="-60" dirty="0"/>
              <a:t>Giorgia Graziadio</a:t>
            </a:r>
          </a:p>
          <a:p>
            <a:pPr algn="ctr"/>
            <a:r>
              <a:rPr lang="fr-BE" sz="1400" dirty="0"/>
              <a:t>Psychologue </a:t>
            </a:r>
          </a:p>
          <a:p>
            <a:pPr algn="ctr"/>
            <a:r>
              <a:rPr lang="fr-BE" sz="1400" dirty="0"/>
              <a:t>Psychothérapeute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B57C78D-7290-2F8D-5CA4-3778B642262D}"/>
              </a:ext>
            </a:extLst>
          </p:cNvPr>
          <p:cNvSpPr txBox="1"/>
          <p:nvPr/>
        </p:nvSpPr>
        <p:spPr>
          <a:xfrm>
            <a:off x="6198437" y="4134976"/>
            <a:ext cx="2431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Alexia Jacques</a:t>
            </a:r>
          </a:p>
          <a:p>
            <a:pPr algn="ctr"/>
            <a:r>
              <a:rPr lang="fr-FR" sz="1400" dirty="0"/>
              <a:t>Docteur en Sciences</a:t>
            </a:r>
          </a:p>
          <a:p>
            <a:pPr algn="ctr"/>
            <a:r>
              <a:rPr lang="fr-FR" sz="1400" dirty="0"/>
              <a:t>Psychologiques </a:t>
            </a:r>
          </a:p>
          <a:p>
            <a:pPr algn="ctr"/>
            <a:r>
              <a:rPr lang="fr-FR" sz="1400" dirty="0"/>
              <a:t>et de l’Education</a:t>
            </a:r>
          </a:p>
          <a:p>
            <a:pPr algn="ctr"/>
            <a:r>
              <a:rPr lang="fr-FR" sz="1400" dirty="0"/>
              <a:t>Psychothérapeute systémicienne</a:t>
            </a:r>
            <a:endParaRPr lang="fr-BE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3CAD75B-D741-17C6-7B9F-290FA50A80FE}"/>
              </a:ext>
            </a:extLst>
          </p:cNvPr>
          <p:cNvSpPr txBox="1"/>
          <p:nvPr/>
        </p:nvSpPr>
        <p:spPr>
          <a:xfrm>
            <a:off x="8941087" y="4134975"/>
            <a:ext cx="24687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Xavier Mulkens</a:t>
            </a:r>
          </a:p>
          <a:p>
            <a:pPr algn="ctr"/>
            <a:r>
              <a:rPr lang="fr-FR" sz="1400" dirty="0"/>
              <a:t>Psychologue</a:t>
            </a:r>
          </a:p>
          <a:p>
            <a:pPr algn="ctr"/>
            <a:r>
              <a:rPr lang="fr-FR" sz="1400" dirty="0"/>
              <a:t>Psychothérapeute</a:t>
            </a:r>
          </a:p>
          <a:p>
            <a:pPr algn="ctr"/>
            <a:r>
              <a:rPr lang="fr-FR" sz="1400" dirty="0"/>
              <a:t>Superviseur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43422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FF216AB-014D-8C3F-84C0-AC862E344DD2}"/>
              </a:ext>
            </a:extLst>
          </p:cNvPr>
          <p:cNvSpPr txBox="1"/>
          <p:nvPr/>
        </p:nvSpPr>
        <p:spPr>
          <a:xfrm>
            <a:off x="440267" y="1286867"/>
            <a:ext cx="53605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J'irais jusqu'au bout du monde</a:t>
            </a:r>
          </a:p>
          <a:p>
            <a:r>
              <a:rPr lang="fr-FR" i="1" dirty="0"/>
              <a:t>Je me ferais teindre en blonde</a:t>
            </a:r>
          </a:p>
          <a:p>
            <a:r>
              <a:rPr lang="fr-FR" i="1" dirty="0"/>
              <a:t>Si tu me le demandais</a:t>
            </a:r>
          </a:p>
          <a:p>
            <a:r>
              <a:rPr lang="fr-FR" sz="800" i="1" dirty="0"/>
              <a:t> </a:t>
            </a:r>
          </a:p>
          <a:p>
            <a:r>
              <a:rPr lang="fr-FR" i="1" dirty="0"/>
              <a:t>J'irais décrocher la Lune</a:t>
            </a:r>
          </a:p>
          <a:p>
            <a:r>
              <a:rPr lang="fr-FR" i="1" dirty="0"/>
              <a:t>J'irais voler la fortune</a:t>
            </a:r>
          </a:p>
          <a:p>
            <a:r>
              <a:rPr lang="fr-FR" i="1" dirty="0"/>
              <a:t>Si tu me le demandais</a:t>
            </a:r>
          </a:p>
          <a:p>
            <a:r>
              <a:rPr lang="fr-FR" sz="800" i="1" dirty="0"/>
              <a:t> </a:t>
            </a:r>
          </a:p>
          <a:p>
            <a:r>
              <a:rPr lang="fr-FR" i="1" dirty="0"/>
              <a:t>Je renierais ma patrie</a:t>
            </a:r>
          </a:p>
          <a:p>
            <a:r>
              <a:rPr lang="fr-FR" i="1" dirty="0"/>
              <a:t>Je renierais mes amis</a:t>
            </a:r>
          </a:p>
          <a:p>
            <a:r>
              <a:rPr lang="fr-FR" i="1" dirty="0"/>
              <a:t>Si tu me le demandais</a:t>
            </a:r>
          </a:p>
          <a:p>
            <a:r>
              <a:rPr lang="fr-FR" sz="800" i="1" dirty="0"/>
              <a:t> </a:t>
            </a:r>
          </a:p>
          <a:p>
            <a:r>
              <a:rPr lang="fr-FR" i="1" dirty="0"/>
              <a:t>On peut bien rire de moi</a:t>
            </a:r>
          </a:p>
          <a:p>
            <a:r>
              <a:rPr lang="fr-FR" i="1" dirty="0"/>
              <a:t>Je ferais n'importe quoi</a:t>
            </a:r>
          </a:p>
          <a:p>
            <a:r>
              <a:rPr lang="fr-FR" i="1" dirty="0"/>
              <a:t>Si tu me le demandais</a:t>
            </a:r>
          </a:p>
          <a:p>
            <a:r>
              <a:rPr lang="fr-FR" sz="800" dirty="0"/>
              <a:t> </a:t>
            </a:r>
          </a:p>
          <a:p>
            <a:pPr algn="r"/>
            <a:r>
              <a:rPr lang="fr-FR" dirty="0"/>
              <a:t> Edith Piaf, </a:t>
            </a:r>
            <a:r>
              <a:rPr lang="fr-FR" i="1" dirty="0"/>
              <a:t>L’hymne à l’amour</a:t>
            </a:r>
            <a:r>
              <a:rPr lang="fr-FR" dirty="0"/>
              <a:t>, 1951</a:t>
            </a:r>
          </a:p>
          <a:p>
            <a:pPr algn="ctr"/>
            <a:endParaRPr lang="fr-FR" dirty="0"/>
          </a:p>
          <a:p>
            <a:r>
              <a:rPr lang="fr-FR" i="1" dirty="0"/>
              <a:t>Moi je me sentais vieillot, fidèle</a:t>
            </a:r>
          </a:p>
          <a:p>
            <a:r>
              <a:rPr lang="fr-FR" i="1" dirty="0"/>
              <a:t>Propriétaire d’elle</a:t>
            </a:r>
          </a:p>
          <a:p>
            <a:r>
              <a:rPr lang="fr-FR" sz="800" dirty="0"/>
              <a:t> </a:t>
            </a:r>
          </a:p>
          <a:p>
            <a:pPr algn="r"/>
            <a:r>
              <a:rPr lang="fr-BE" dirty="0"/>
              <a:t>Alain Souchon, </a:t>
            </a:r>
            <a:r>
              <a:rPr lang="fr-FR" i="1" dirty="0"/>
              <a:t>Somerset Maugham</a:t>
            </a:r>
            <a:r>
              <a:rPr lang="fr-FR" dirty="0"/>
              <a:t>, 1981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52EE07A-D066-EDFB-BC68-C152F5CDD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951" y="358467"/>
            <a:ext cx="4050781" cy="5400000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xmlns="" id="{F8C5D3EF-4502-1539-B9A3-FC02C7D1FB9F}"/>
              </a:ext>
            </a:extLst>
          </p:cNvPr>
          <p:cNvSpPr txBox="1">
            <a:spLocks/>
          </p:cNvSpPr>
          <p:nvPr/>
        </p:nvSpPr>
        <p:spPr>
          <a:xfrm>
            <a:off x="440268" y="224377"/>
            <a:ext cx="11751732" cy="1376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/>
              <a:t>2a) Emprise fonctionnelle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1E13D33-81E1-281E-6453-6D10C4C9D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9FB1AF0-F6FF-88B1-D7F0-9B7D0851F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3138DA5-715B-A0C1-0469-7A55D8187D89}"/>
              </a:ext>
            </a:extLst>
          </p:cNvPr>
          <p:cNvSpPr txBox="1"/>
          <p:nvPr/>
        </p:nvSpPr>
        <p:spPr>
          <a:xfrm>
            <a:off x="440269" y="1287975"/>
            <a:ext cx="7780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-100" dirty="0"/>
              <a:t>L’héritage grégaire de l’être humain</a:t>
            </a:r>
          </a:p>
          <a:p>
            <a:r>
              <a:rPr lang="fr-FR" sz="800" spc="-100" dirty="0"/>
              <a:t>  </a:t>
            </a:r>
          </a:p>
          <a:p>
            <a:r>
              <a:rPr lang="fr-FR" sz="2000" spc="-100" dirty="0"/>
              <a:t>Exemple 1 : le lien mère-bébé</a:t>
            </a:r>
          </a:p>
          <a:p>
            <a:r>
              <a:rPr lang="fr-FR" sz="800" spc="-100" dirty="0"/>
              <a:t> </a:t>
            </a:r>
          </a:p>
          <a:p>
            <a:r>
              <a:rPr lang="fr-FR" sz="2000" spc="-100" dirty="0"/>
              <a:t>Exemple 2 : le lien thérapeute-patient</a:t>
            </a:r>
          </a:p>
          <a:p>
            <a:r>
              <a:rPr lang="fr-FR" sz="2000" spc="-100" dirty="0"/>
              <a:t>  </a:t>
            </a:r>
          </a:p>
          <a:p>
            <a:r>
              <a:rPr lang="fr-FR" sz="2000" b="1" spc="-100" dirty="0"/>
              <a:t>Trois degrés de dérive du lien</a:t>
            </a:r>
          </a:p>
          <a:p>
            <a:r>
              <a:rPr lang="fr-FR" sz="800" b="1" spc="-100" dirty="0"/>
              <a:t>  </a:t>
            </a:r>
          </a:p>
          <a:p>
            <a:r>
              <a:rPr lang="fr-FR" sz="2000" b="1" spc="-100" dirty="0">
                <a:solidFill>
                  <a:srgbClr val="FFC000"/>
                </a:solidFill>
              </a:rPr>
              <a:t>Degré 1 = l’indifférence</a:t>
            </a:r>
            <a:r>
              <a:rPr lang="fr-FR" sz="2000" spc="-100" dirty="0">
                <a:solidFill>
                  <a:srgbClr val="FFC000"/>
                </a:solidFill>
              </a:rPr>
              <a:t> </a:t>
            </a:r>
            <a:r>
              <a:rPr lang="fr-FR" sz="2000" spc="-100" dirty="0"/>
              <a:t>: l’emprise est à sens unique</a:t>
            </a:r>
          </a:p>
          <a:p>
            <a:r>
              <a:rPr lang="fr-BE" sz="800" spc="-100" dirty="0"/>
              <a:t>  </a:t>
            </a:r>
          </a:p>
          <a:p>
            <a:r>
              <a:rPr lang="fr-FR" sz="2000" b="1" spc="-100" dirty="0">
                <a:solidFill>
                  <a:srgbClr val="FFC000"/>
                </a:solidFill>
              </a:rPr>
              <a:t>Degré 2 = la transgression </a:t>
            </a:r>
            <a:r>
              <a:rPr lang="fr-FR" sz="2000" spc="-100" dirty="0"/>
              <a:t>: une relation interdite devient autorisée</a:t>
            </a:r>
          </a:p>
          <a:p>
            <a:r>
              <a:rPr lang="fr-FR" sz="800" spc="-100" dirty="0"/>
              <a:t>  </a:t>
            </a:r>
          </a:p>
          <a:p>
            <a:r>
              <a:rPr lang="fr-FR" sz="2000" b="1" spc="-100" dirty="0">
                <a:solidFill>
                  <a:srgbClr val="FFC000"/>
                </a:solidFill>
              </a:rPr>
              <a:t>Degré 3 = la perversion </a:t>
            </a:r>
            <a:r>
              <a:rPr lang="fr-FR" sz="2000" spc="-100" dirty="0"/>
              <a:t>: une relation interdite devient obligatoire</a:t>
            </a:r>
          </a:p>
          <a:p>
            <a:r>
              <a:rPr lang="fr-FR" sz="2000" spc="-100" dirty="0"/>
              <a:t> </a:t>
            </a:r>
          </a:p>
          <a:p>
            <a:r>
              <a:rPr lang="fr-FR" sz="2000" spc="-100" dirty="0"/>
              <a:t>Un groupe radicaliste est un groupe au sein duquel l’emprise perverse est institutionnalisée.</a:t>
            </a:r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90149F7-7770-4C75-EA0E-1021FBB57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88BF0B4-CC57-BF8A-E2F8-AA28C1E5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D0DA314-F267-8A48-E649-845D79782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333" y="358467"/>
            <a:ext cx="3380399" cy="5400000"/>
          </a:xfrm>
          <a:prstGeom prst="rect">
            <a:avLst/>
          </a:prstGeom>
        </p:spPr>
      </p:pic>
      <p:sp>
        <p:nvSpPr>
          <p:cNvPr id="14" name="Titre 3">
            <a:extLst>
              <a:ext uri="{FF2B5EF4-FFF2-40B4-BE49-F238E27FC236}">
                <a16:creationId xmlns:a16="http://schemas.microsoft.com/office/drawing/2014/main" xmlns="" id="{6D281795-1E8C-EF12-FBA2-3F2933A2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8" y="224377"/>
            <a:ext cx="11751732" cy="1376673"/>
          </a:xfrm>
        </p:spPr>
        <p:txBody>
          <a:bodyPr>
            <a:normAutofit/>
          </a:bodyPr>
          <a:lstStyle/>
          <a:p>
            <a:r>
              <a:rPr lang="fr-BE" sz="3200" b="1" dirty="0"/>
              <a:t>2b) Dérives de l’emprise</a:t>
            </a:r>
          </a:p>
        </p:txBody>
      </p:sp>
    </p:spTree>
    <p:extLst>
      <p:ext uri="{BB962C8B-B14F-4D97-AF65-F5344CB8AC3E}">
        <p14:creationId xmlns:p14="http://schemas.microsoft.com/office/powerpoint/2010/main" val="84620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645739" y="2052638"/>
          <a:ext cx="10792728" cy="2301768"/>
        </p:xfrm>
        <a:graphic>
          <a:graphicData uri="http://schemas.openxmlformats.org/drawingml/2006/table">
            <a:tbl>
              <a:tblPr firstRow="1" firstCol="1" bandRow="1" bandCol="1">
                <a:tableStyleId>{6E25E649-3F16-4E02-A733-19D2CDBF48F0}</a:tableStyleId>
              </a:tblPr>
              <a:tblGrid>
                <a:gridCol w="254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5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effectLst/>
                        </a:rPr>
                        <a:t> </a:t>
                      </a:r>
                      <a:endParaRPr lang="fr-BE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effectLst/>
                        </a:rPr>
                        <a:t>Communauté</a:t>
                      </a:r>
                      <a:endParaRPr lang="fr-BE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effectLst/>
                        </a:rPr>
                        <a:t>Marge</a:t>
                      </a:r>
                      <a:endParaRPr lang="fr-BE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effectLst/>
                        </a:rPr>
                        <a:t>Inflation identitaire</a:t>
                      </a:r>
                      <a:endParaRPr lang="fr-BE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Empires, multinationales, monothéismes, etc.</a:t>
                      </a:r>
                      <a:endParaRPr lang="fr-BE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Groupes sectaires, groupes d’extrême-gauche, etc. </a:t>
                      </a:r>
                      <a:endParaRPr lang="fr-BE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effectLst/>
                        </a:rPr>
                        <a:t>Repli identitaire</a:t>
                      </a:r>
                      <a:endParaRPr lang="fr-BE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Groupes intégristes, groupes d’extrême-droite, etc.</a:t>
                      </a:r>
                      <a:endParaRPr lang="fr-BE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Mafias, clans, bandes, familles incestuelles, « sectes à deux », etc.</a:t>
                      </a:r>
                      <a:endParaRPr lang="fr-BE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" y="1154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F14A139-1B86-E617-5D53-48F01A5E7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4347136-077F-BC30-49F9-823976FA2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xmlns="" id="{38AA1AFB-F1FA-06AE-364F-E813868B1BD5}"/>
              </a:ext>
            </a:extLst>
          </p:cNvPr>
          <p:cNvSpPr txBox="1">
            <a:spLocks/>
          </p:cNvSpPr>
          <p:nvPr/>
        </p:nvSpPr>
        <p:spPr>
          <a:xfrm>
            <a:off x="440268" y="224378"/>
            <a:ext cx="11751732" cy="71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>
                <a:solidFill>
                  <a:schemeClr val="tx1"/>
                </a:solidFill>
              </a:rPr>
              <a:t>3a) Petite cartographie de la nébuleuse radicaliste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344814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6A8E29-1BCE-0030-E575-A05249778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8" y="1274619"/>
            <a:ext cx="9609586" cy="6313054"/>
          </a:xfrm>
        </p:spPr>
        <p:txBody>
          <a:bodyPr>
            <a:normAutofit/>
          </a:bodyPr>
          <a:lstStyle/>
          <a:p>
            <a:r>
              <a:rPr lang="fr-BE" spc="-100" dirty="0"/>
              <a:t>Traumatisme par </a:t>
            </a:r>
            <a:r>
              <a:rPr lang="fr-BE" b="1" spc="-100" dirty="0">
                <a:solidFill>
                  <a:srgbClr val="FFC000"/>
                </a:solidFill>
              </a:rPr>
              <a:t>COUPURE</a:t>
            </a:r>
            <a:r>
              <a:rPr lang="fr-BE" spc="-100" dirty="0"/>
              <a:t> (type I)</a:t>
            </a:r>
          </a:p>
          <a:p>
            <a:pPr lvl="1"/>
            <a:r>
              <a:rPr lang="fr-BE" spc="-100" dirty="0"/>
              <a:t>Exemple 1 : attentat</a:t>
            </a:r>
          </a:p>
          <a:p>
            <a:pPr lvl="1"/>
            <a:r>
              <a:rPr lang="fr-BE" spc="-100" dirty="0"/>
              <a:t>Exemple 2 : d »part inattendu d’un fils ou d’une fille en Syrie</a:t>
            </a:r>
          </a:p>
          <a:p>
            <a:r>
              <a:rPr lang="fr-BE" spc="-100" dirty="0"/>
              <a:t>Traumatisme par </a:t>
            </a:r>
            <a:r>
              <a:rPr lang="fr-BE" b="1" spc="-100" dirty="0">
                <a:solidFill>
                  <a:srgbClr val="FFC000"/>
                </a:solidFill>
              </a:rPr>
              <a:t>USURE</a:t>
            </a:r>
            <a:r>
              <a:rPr lang="fr-BE" spc="-100" dirty="0"/>
              <a:t> (type II)</a:t>
            </a:r>
          </a:p>
          <a:p>
            <a:pPr lvl="1"/>
            <a:r>
              <a:rPr lang="fr-BE" spc="-100" dirty="0"/>
              <a:t>Exemple 1 : Harcèlement moral au sein d’un groupe radicaliste</a:t>
            </a:r>
          </a:p>
          <a:p>
            <a:pPr lvl="1"/>
            <a:r>
              <a:rPr lang="fr-BE" spc="-100" dirty="0"/>
              <a:t>Exemple 2 : Prosélytisme </a:t>
            </a:r>
          </a:p>
          <a:p>
            <a:r>
              <a:rPr lang="fr-BE" spc="-100" dirty="0"/>
              <a:t>Traumatisme par </a:t>
            </a:r>
            <a:r>
              <a:rPr lang="fr-BE" b="1" spc="-100" dirty="0">
                <a:solidFill>
                  <a:srgbClr val="FFC000"/>
                </a:solidFill>
              </a:rPr>
              <a:t>PRESSION</a:t>
            </a:r>
          </a:p>
          <a:p>
            <a:pPr lvl="1"/>
            <a:r>
              <a:rPr lang="fr-BE" spc="-100" dirty="0"/>
              <a:t>Exemple 1 : frères et </a:t>
            </a:r>
            <a:r>
              <a:rPr lang="fr-BE" i="1" spc="-100" dirty="0"/>
              <a:t>Abû</a:t>
            </a:r>
          </a:p>
          <a:p>
            <a:pPr lvl="1"/>
            <a:r>
              <a:rPr lang="fr-BE" spc="-100" dirty="0"/>
              <a:t>Exemple 2 : </a:t>
            </a:r>
            <a:r>
              <a:rPr lang="fr-BE" i="1" spc="-100" dirty="0"/>
              <a:t>Omerta</a:t>
            </a:r>
          </a:p>
          <a:p>
            <a:r>
              <a:rPr lang="fr-BE" spc="-100" dirty="0"/>
              <a:t>Traumatisme par </a:t>
            </a:r>
            <a:r>
              <a:rPr lang="fr-BE" b="1" spc="-100" dirty="0">
                <a:solidFill>
                  <a:srgbClr val="FFC000"/>
                </a:solidFill>
              </a:rPr>
              <a:t>TENSION</a:t>
            </a:r>
          </a:p>
          <a:p>
            <a:pPr lvl="1"/>
            <a:r>
              <a:rPr lang="fr-BE" spc="-100" dirty="0"/>
              <a:t>Exemple 1 : Clivage de loyauté entre « passé » et « futur »</a:t>
            </a:r>
          </a:p>
          <a:p>
            <a:pPr lvl="1"/>
            <a:r>
              <a:rPr lang="fr-BE" spc="-100" dirty="0"/>
              <a:t>Exemple 2 : Aliénation parentale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68C381-F259-3A38-237C-CD549F1A8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75C1AB-BC62-3E5A-C715-0041FB80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FF80B8B-3EC6-E749-5DC3-C326601D9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63" y="358467"/>
            <a:ext cx="3298969" cy="5400000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xmlns="" id="{D6F1B956-9D11-899F-68C9-0996880A2F70}"/>
              </a:ext>
            </a:extLst>
          </p:cNvPr>
          <p:cNvSpPr txBox="1">
            <a:spLocks/>
          </p:cNvSpPr>
          <p:nvPr/>
        </p:nvSpPr>
        <p:spPr>
          <a:xfrm>
            <a:off x="440268" y="224377"/>
            <a:ext cx="11751732" cy="1376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/>
              <a:t>4a) Quatre catégories de traumatismes</a:t>
            </a:r>
          </a:p>
        </p:txBody>
      </p:sp>
    </p:spTree>
    <p:extLst>
      <p:ext uri="{BB962C8B-B14F-4D97-AF65-F5344CB8AC3E}">
        <p14:creationId xmlns:p14="http://schemas.microsoft.com/office/powerpoint/2010/main" val="29963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BE5EF1-F4E2-06A1-A197-F67319F9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9" y="1274618"/>
            <a:ext cx="9609586" cy="4807315"/>
          </a:xfrm>
        </p:spPr>
        <p:txBody>
          <a:bodyPr/>
          <a:lstStyle/>
          <a:p>
            <a:r>
              <a:rPr lang="fr-BE" spc="-100" dirty="0"/>
              <a:t>Prévention primaire = avant la conversion : </a:t>
            </a:r>
            <a:r>
              <a:rPr lang="fr-BE" b="1" spc="-100" dirty="0">
                <a:solidFill>
                  <a:srgbClr val="FFC000"/>
                </a:solidFill>
              </a:rPr>
              <a:t>POLARISATION</a:t>
            </a:r>
            <a:endParaRPr lang="fr-BE" spc="-100" dirty="0"/>
          </a:p>
          <a:p>
            <a:pPr lvl="1"/>
            <a:r>
              <a:rPr lang="fr-BE" spc="-100" dirty="0"/>
              <a:t>Logos versus pathos</a:t>
            </a:r>
          </a:p>
          <a:p>
            <a:pPr lvl="1"/>
            <a:r>
              <a:rPr lang="fr-BE" spc="-100" dirty="0"/>
              <a:t>Savoir versus expérience sensible</a:t>
            </a:r>
          </a:p>
          <a:p>
            <a:r>
              <a:rPr lang="fr-BE" spc="-100" dirty="0"/>
              <a:t>Prévention secondaire = avant le « délit » : </a:t>
            </a:r>
            <a:r>
              <a:rPr lang="fr-BE" b="1" spc="-100" dirty="0">
                <a:solidFill>
                  <a:srgbClr val="FFC000"/>
                </a:solidFill>
              </a:rPr>
              <a:t>RADICALISATION</a:t>
            </a:r>
            <a:endParaRPr lang="fr-BE" spc="-100" dirty="0"/>
          </a:p>
          <a:p>
            <a:pPr lvl="1"/>
            <a:r>
              <a:rPr lang="fr-BE" spc="-100" dirty="0"/>
              <a:t>Polémique versus conflit</a:t>
            </a:r>
          </a:p>
          <a:p>
            <a:pPr lvl="1"/>
            <a:r>
              <a:rPr lang="fr-BE" spc="-100" dirty="0"/>
              <a:t>Morale versus éthique</a:t>
            </a:r>
          </a:p>
          <a:p>
            <a:pPr lvl="1"/>
            <a:r>
              <a:rPr lang="fr-BE" spc="-100" dirty="0"/>
              <a:t>Déclic du désengagement</a:t>
            </a:r>
          </a:p>
          <a:p>
            <a:r>
              <a:rPr lang="fr-BE" spc="-100" dirty="0"/>
              <a:t>Prévention tertiaire = après le « délit » : </a:t>
            </a:r>
            <a:r>
              <a:rPr lang="fr-BE" b="1" spc="-100" dirty="0">
                <a:solidFill>
                  <a:srgbClr val="FFC000"/>
                </a:solidFill>
              </a:rPr>
              <a:t>DÉSENGAGEMENT</a:t>
            </a:r>
          </a:p>
          <a:p>
            <a:pPr lvl="1"/>
            <a:r>
              <a:rPr lang="fr-BE" spc="-100" dirty="0"/>
              <a:t>Réparation versus punition</a:t>
            </a:r>
          </a:p>
          <a:p>
            <a:r>
              <a:rPr lang="fr-BE" spc="-100" dirty="0"/>
              <a:t>Prévention quaternaire : </a:t>
            </a:r>
            <a:r>
              <a:rPr lang="fr-BE" b="1" spc="-100" dirty="0">
                <a:solidFill>
                  <a:srgbClr val="FFC000"/>
                </a:solidFill>
              </a:rPr>
              <a:t>RÉSILIENCE</a:t>
            </a:r>
          </a:p>
          <a:p>
            <a:pPr lvl="1"/>
            <a:r>
              <a:rPr lang="fr-BE" dirty="0"/>
              <a:t>Morts, disparus, morts-vivants, vivants-déjà-morts, revenants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A3994C-6079-86E1-DCBC-0CE79D0F1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184A6DE-034A-3F78-91E6-8185EDC9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11A0DE-2EDD-4631-01CD-87638AE0D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417" y="358467"/>
            <a:ext cx="3608315" cy="5400000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A9959CB1-9730-1A88-58BD-AC9193FAA049}"/>
              </a:ext>
            </a:extLst>
          </p:cNvPr>
          <p:cNvSpPr txBox="1">
            <a:spLocks/>
          </p:cNvSpPr>
          <p:nvPr/>
        </p:nvSpPr>
        <p:spPr>
          <a:xfrm>
            <a:off x="440268" y="224377"/>
            <a:ext cx="11751732" cy="1376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/>
              <a:t>5a) Quatre niveaux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155959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BE5EF1-F4E2-06A1-A197-F67319F9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9" y="1274618"/>
            <a:ext cx="6595531" cy="4807315"/>
          </a:xfrm>
        </p:spPr>
        <p:txBody>
          <a:bodyPr>
            <a:normAutofit fontScale="92500" lnSpcReduction="20000"/>
          </a:bodyPr>
          <a:lstStyle/>
          <a:p>
            <a:r>
              <a:rPr lang="fr-BE" spc="-100" dirty="0"/>
              <a:t>M2.1 : </a:t>
            </a:r>
            <a:r>
              <a:rPr lang="fr-BE" b="1" spc="-100" dirty="0">
                <a:solidFill>
                  <a:srgbClr val="FFC000"/>
                </a:solidFill>
              </a:rPr>
              <a:t>SÉMINAIRES ET RENCONTRES</a:t>
            </a:r>
            <a:endParaRPr lang="fr-BE" spc="-100" dirty="0"/>
          </a:p>
          <a:p>
            <a:pPr lvl="1"/>
            <a:r>
              <a:rPr lang="fr-BE" spc="-100" dirty="0"/>
              <a:t>Colloque 2023 : « Pourquoi la violence? »</a:t>
            </a:r>
          </a:p>
          <a:p>
            <a:pPr lvl="1"/>
            <a:r>
              <a:rPr lang="fr-BE" spc="-100" dirty="0"/>
              <a:t>Formation qualifiante à la thérapie de l’emprise et/ou à la prévention de la polarisation et de la radicalisation</a:t>
            </a:r>
          </a:p>
          <a:p>
            <a:pPr lvl="1"/>
            <a:r>
              <a:rPr lang="fr-BE" spc="-100" dirty="0"/>
              <a:t>Modules de formation courts</a:t>
            </a:r>
          </a:p>
          <a:p>
            <a:pPr lvl="1"/>
            <a:r>
              <a:rPr lang="fr-BE" spc="-100" dirty="0"/>
              <a:t>Supervisions de groupe</a:t>
            </a:r>
          </a:p>
          <a:p>
            <a:pPr lvl="1"/>
            <a:r>
              <a:rPr lang="fr-BE" spc="-100" dirty="0"/>
              <a:t>Articles (entre autres sur notre site internet)</a:t>
            </a:r>
          </a:p>
          <a:p>
            <a:pPr lvl="1"/>
            <a:r>
              <a:rPr lang="fr-BE" spc="-100" dirty="0"/>
              <a:t>Etc.</a:t>
            </a:r>
          </a:p>
          <a:p>
            <a:pPr lvl="1"/>
            <a:endParaRPr lang="fr-BE" spc="-100" dirty="0"/>
          </a:p>
          <a:p>
            <a:r>
              <a:rPr lang="fr-BE" spc="-100" dirty="0"/>
              <a:t>M2.5 : </a:t>
            </a:r>
            <a:r>
              <a:rPr lang="fr-BE" b="1" spc="-100" dirty="0">
                <a:solidFill>
                  <a:srgbClr val="FFC000"/>
                </a:solidFill>
              </a:rPr>
              <a:t>ACCUEIL PSYCHOSOCIAL</a:t>
            </a:r>
            <a:endParaRPr lang="fr-BE" spc="-100" dirty="0"/>
          </a:p>
          <a:p>
            <a:pPr lvl="1"/>
            <a:r>
              <a:rPr lang="fr-BE" spc="-100" dirty="0"/>
              <a:t>Consultations psychologiques spécialisées individuelles, de couple et de familles</a:t>
            </a:r>
          </a:p>
          <a:p>
            <a:pPr lvl="1"/>
            <a:r>
              <a:rPr lang="fr-BE" spc="-100" dirty="0"/>
              <a:t>Groupes de parole</a:t>
            </a:r>
          </a:p>
          <a:p>
            <a:pPr lvl="1"/>
            <a:r>
              <a:rPr lang="fr-BE" spc="-100" dirty="0"/>
              <a:t>Supervisions individuelles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A3994C-6079-86E1-DCBC-0CE79D0F1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9" y="6081934"/>
            <a:ext cx="2520696" cy="5516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184A6DE-034A-3F78-91E6-8185EDC9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0" y="6081934"/>
            <a:ext cx="2881713" cy="5467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11A0DE-2EDD-4631-01CD-87638AE0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3724" y="358466"/>
            <a:ext cx="3390894" cy="5400000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A9959CB1-9730-1A88-58BD-AC9193FAA049}"/>
              </a:ext>
            </a:extLst>
          </p:cNvPr>
          <p:cNvSpPr txBox="1">
            <a:spLocks/>
          </p:cNvSpPr>
          <p:nvPr/>
        </p:nvSpPr>
        <p:spPr>
          <a:xfrm>
            <a:off x="440268" y="224377"/>
            <a:ext cx="11751732" cy="1376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/>
              <a:t>5b) Activités de PREFER asbl</a:t>
            </a:r>
          </a:p>
        </p:txBody>
      </p:sp>
    </p:spTree>
    <p:extLst>
      <p:ext uri="{BB962C8B-B14F-4D97-AF65-F5344CB8AC3E}">
        <p14:creationId xmlns:p14="http://schemas.microsoft.com/office/powerpoint/2010/main" val="85275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1698</TotalTime>
  <Words>415</Words>
  <Application>Microsoft Office PowerPoint</Application>
  <PresentationFormat>Grand écran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Times New Roman</vt:lpstr>
      <vt:lpstr>Wingdings 3</vt:lpstr>
      <vt:lpstr>Ion</vt:lpstr>
      <vt:lpstr>Dérives de l’emprise et résilience </vt:lpstr>
      <vt:lpstr>1a) Histoire de PREFER asbl</vt:lpstr>
      <vt:lpstr>1b) Equipe de PREFER asbl</vt:lpstr>
      <vt:lpstr>Présentation PowerPoint</vt:lpstr>
      <vt:lpstr>2b) Dérives de l’emprise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Prefer Asbl</dc:creator>
  <cp:lastModifiedBy>TIGNOL Céline</cp:lastModifiedBy>
  <cp:revision>65</cp:revision>
  <cp:lastPrinted>2022-10-30T09:05:46Z</cp:lastPrinted>
  <dcterms:created xsi:type="dcterms:W3CDTF">2022-08-29T07:06:55Z</dcterms:created>
  <dcterms:modified xsi:type="dcterms:W3CDTF">2023-06-22T12:48:54Z</dcterms:modified>
</cp:coreProperties>
</file>